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98" r:id="rId15"/>
  </p:sldIdLst>
  <p:sldSz cx="9144000" cy="5143500" type="screen16x9"/>
  <p:notesSz cx="6858000" cy="9144000"/>
  <p:embeddedFontLst>
    <p:embeddedFont>
      <p:font typeface="Roboto Medium" panose="020B060402020202020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2F8372-964E-468B-9A21-B973D238F34A}">
  <a:tblStyle styleId="{CB2F8372-964E-468B-9A21-B973D238F3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8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{CB2F8372-964E-468B-9A21-B973D238F34A}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{CB2F8372-964E-468B-9A21-B973D238F34A}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В</a:t>
            </a:r>
            <a:r>
              <a:rPr lang="ru-RU" sz="3200" b="1" dirty="0" smtClean="0">
                <a:solidFill>
                  <a:schemeClr val="bg1"/>
                </a:solidFill>
              </a:rPr>
              <a:t>недрения </a:t>
            </a:r>
            <a:r>
              <a:rPr lang="ru-RU" sz="3200" b="1" dirty="0">
                <a:solidFill>
                  <a:schemeClr val="bg1"/>
                </a:solidFill>
              </a:rPr>
              <a:t>автоматизации при добавлении новых продуктов в сети закусочных "Замысловатость"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29700" y="4065108"/>
            <a:ext cx="2920500" cy="57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b="1" dirty="0">
                <a:solidFill>
                  <a:schemeClr val="bg1"/>
                </a:solidFill>
              </a:rPr>
              <a:t>Системный аналитик. </a:t>
            </a:r>
            <a:r>
              <a:rPr lang="en-US" b="1" dirty="0">
                <a:solidFill>
                  <a:schemeClr val="bg1"/>
                </a:solidFill>
              </a:rPr>
              <a:t>Team Lead</a:t>
            </a:r>
            <a:endParaRPr sz="100" dirty="0">
              <a:solidFill>
                <a:schemeClr val="bg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>
                <a:solidFill>
                  <a:schemeClr val="tx1"/>
                </a:solidFill>
              </a:rPr>
              <a:t>Защита проекта</a:t>
            </a:r>
            <a:endParaRPr sz="3000" dirty="0">
              <a:solidFill>
                <a:schemeClr val="tx1"/>
              </a:solidFill>
            </a:endParaRPr>
          </a:p>
          <a:p>
            <a:pPr>
              <a:buSzPts val="1100"/>
            </a:pPr>
            <a:r>
              <a:rPr lang="ru" sz="3000" dirty="0">
                <a:solidFill>
                  <a:schemeClr val="tx1"/>
                </a:solidFill>
              </a:rPr>
              <a:t>Тема: </a:t>
            </a:r>
            <a:r>
              <a:rPr lang="ru-RU" sz="2000" dirty="0">
                <a:solidFill>
                  <a:schemeClr val="tx1"/>
                </a:solidFill>
              </a:rPr>
              <a:t>Внедрения автоматизации при добавлении новых продуктов в сети закусочных "Замысловатость"</a:t>
            </a:r>
            <a:br>
              <a:rPr lang="ru-RU" sz="2000" dirty="0">
                <a:solidFill>
                  <a:schemeClr val="tx1"/>
                </a:solidFill>
              </a:rPr>
            </a:br>
            <a:endParaRPr sz="3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Гугнинский Павел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893375"/>
            <a:ext cx="4051829" cy="85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fontAlgn="ctr"/>
            <a:r>
              <a:rPr lang="ru-RU" dirty="0" smtClean="0"/>
              <a:t>Ведущий </a:t>
            </a:r>
            <a:r>
              <a:rPr lang="ru-RU" dirty="0"/>
              <a:t>системный аналитик</a:t>
            </a:r>
          </a:p>
          <a:p>
            <a:pPr fontAlgn="ctr"/>
            <a:r>
              <a:rPr lang="en-US" dirty="0" smtClean="0"/>
              <a:t>Team lead SA </a:t>
            </a:r>
            <a:r>
              <a:rPr lang="ru-RU" dirty="0" smtClean="0"/>
              <a:t>команды «</a:t>
            </a:r>
            <a:r>
              <a:rPr lang="en-US" dirty="0" smtClean="0"/>
              <a:t>MES </a:t>
            </a:r>
            <a:r>
              <a:rPr lang="ru-RU" dirty="0" smtClean="0"/>
              <a:t>Платформы»</a:t>
            </a: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661150248"/>
              </p:ext>
            </p:extLst>
          </p:nvPr>
        </p:nvGraphicFramePr>
        <p:xfrm>
          <a:off x="634448" y="1898422"/>
          <a:ext cx="7239000" cy="2986830"/>
        </p:xfrm>
        <a:graphic>
          <a:graphicData uri="http://schemas.openxmlformats.org/drawingml/2006/table">
            <a:tbl>
              <a:tblPr>
                <a:noFill/>
                <a:tableStyleId>{CB2F8372-964E-468B-9A21-B973D238F34A}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9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Проектирование </a:t>
                      </a:r>
                      <a:r>
                        <a:rPr lang="en-US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 Story Mapping</a:t>
                      </a:r>
                      <a:endParaRPr lang="en-US" sz="14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9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Выделение и описание </a:t>
                      </a:r>
                      <a:r>
                        <a:rPr lang="ru-RU" sz="1400" b="1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</a:t>
                      </a:r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1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cases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9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Выделение функциональных требований на основе UC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96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Подготовка макетов экранов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8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600" b="1" i="0" u="none" strike="noStrike" cap="none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Проектирование модели данных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96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600" b="1" i="0" u="none" strike="noStrike" cap="none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6.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Проектирование алгоритмов (бизнес-логика, бизнес-правила)</a:t>
                      </a:r>
                      <a:endParaRPr lang="ru-RU" sz="14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8930115"/>
                  </a:ext>
                </a:extLst>
              </a:tr>
              <a:tr h="3518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600" b="1" i="0" u="none" strike="noStrike" cap="none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7.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Проектирование интеграционных потоков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3222490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013453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b="1" dirty="0"/>
              <a:t>Сокращение времени на внедрение нового продукта</a:t>
            </a:r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083209240"/>
              </p:ext>
            </p:extLst>
          </p:nvPr>
        </p:nvGraphicFramePr>
        <p:xfrm>
          <a:off x="747092" y="878675"/>
          <a:ext cx="7239000" cy="4023498"/>
        </p:xfrm>
        <a:graphic>
          <a:graphicData uri="http://schemas.openxmlformats.org/drawingml/2006/table">
            <a:tbl>
              <a:tblPr>
                <a:noFill/>
                <a:tableStyleId>{CB2F8372-964E-468B-9A21-B973D238F34A}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6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4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Frontend (</a:t>
                      </a:r>
                      <a:r>
                        <a:rPr lang="ru-RU" sz="1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Клиентская часть)</a:t>
                      </a:r>
                    </a:p>
                    <a:p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JavaScript </a:t>
                      </a:r>
                      <a:endParaRPr lang="ru-RU" sz="1000" b="0" i="0" u="none" strike="noStrike" cap="none" dirty="0" smtClean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Angular</a:t>
                      </a:r>
                      <a:endParaRPr lang="en-US"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6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4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Backend (</a:t>
                      </a:r>
                      <a:r>
                        <a:rPr lang="ru-RU" sz="1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Серверная часть)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Python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Java</a:t>
                      </a: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6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4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Database (</a:t>
                      </a:r>
                      <a:r>
                        <a:rPr lang="ru-RU" sz="1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Базы данных)</a:t>
                      </a:r>
                    </a:p>
                    <a:p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Relational Databases (SQL):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PostgreSQL</a:t>
                      </a: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2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4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DevOps &amp; Infrastructure (</a:t>
                      </a:r>
                      <a:r>
                        <a:rPr lang="ru-RU" sz="1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Инфраструктура)</a:t>
                      </a:r>
                    </a:p>
                    <a:p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Containerization: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Docker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Kubernetes</a:t>
                      </a:r>
                    </a:p>
                    <a:p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CI/CD Tools: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Jenkins</a:t>
                      </a:r>
                      <a:endParaRPr sz="10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6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400" b="1" i="0" u="none" strike="noStrike" cap="none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4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Monitoring &amp; Logging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Grafana</a:t>
                      </a:r>
                      <a:endParaRPr sz="10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60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400" b="1" i="0" u="none" strike="noStrike" cap="none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6.</a:t>
                      </a:r>
                      <a:endParaRPr sz="14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Message Brokers (</a:t>
                      </a:r>
                      <a:r>
                        <a:rPr lang="ru-RU" sz="10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Брокеры сообщений)</a:t>
                      </a:r>
                    </a:p>
                    <a:p>
                      <a:pPr marL="171450" lvl="0" indent="-1714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Roboto"/>
                        </a:rPr>
                        <a:t>Apache Kafka 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2963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05" y="1099930"/>
            <a:ext cx="4679895" cy="3594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46724" y="545364"/>
            <a:ext cx="33051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b="1" dirty="0" smtClean="0"/>
              <a:t>Пользовательский </a:t>
            </a:r>
            <a:r>
              <a:rPr lang="ru-RU" sz="900" b="1" dirty="0"/>
              <a:t>интерфейс (UI)</a:t>
            </a:r>
          </a:p>
          <a:p>
            <a:pPr lvl="1"/>
            <a:r>
              <a:rPr lang="ru-RU" sz="800" dirty="0"/>
              <a:t>Описание: Визуальная часть системы, где менеджеры кухни или руководители могут взаимодействовать с системой.</a:t>
            </a:r>
          </a:p>
          <a:p>
            <a:pPr lvl="1"/>
            <a:r>
              <a:rPr lang="ru-RU" sz="800" dirty="0"/>
              <a:t>Функции: Позволяет создавать новое блюдо, отображать доступные ингредиенты и проверять готовность блюда к публикации в меню.</a:t>
            </a:r>
          </a:p>
          <a:p>
            <a:endParaRPr lang="ru-RU" sz="800" dirty="0" smtClean="0"/>
          </a:p>
          <a:p>
            <a:r>
              <a:rPr lang="ru-RU" sz="900" b="1" dirty="0" smtClean="0"/>
              <a:t>Сервис </a:t>
            </a:r>
            <a:r>
              <a:rPr lang="ru-RU" sz="900" b="1" dirty="0"/>
              <a:t>формирования блюда</a:t>
            </a:r>
          </a:p>
          <a:p>
            <a:pPr lvl="1"/>
            <a:r>
              <a:rPr lang="ru-RU" sz="800" dirty="0"/>
              <a:t>Описание: Основной </a:t>
            </a:r>
            <a:r>
              <a:rPr lang="ru-RU" sz="800" dirty="0" err="1"/>
              <a:t>бэкенд</a:t>
            </a:r>
            <a:r>
              <a:rPr lang="ru-RU" sz="800" dirty="0"/>
              <a:t>-сервис, который содержит бизнес-логику процесса создания блюда.</a:t>
            </a:r>
          </a:p>
          <a:p>
            <a:pPr lvl="1"/>
            <a:r>
              <a:rPr lang="ru-RU" sz="800" dirty="0"/>
              <a:t>Функции:</a:t>
            </a:r>
          </a:p>
          <a:p>
            <a:pPr lvl="2"/>
            <a:r>
              <a:rPr lang="ru-RU" sz="800" dirty="0"/>
              <a:t>Обрабатывает запросы на создание блюда.</a:t>
            </a:r>
          </a:p>
          <a:p>
            <a:pPr lvl="2"/>
            <a:r>
              <a:rPr lang="ru-RU" sz="800" dirty="0"/>
              <a:t>Вызывает API-сервисы для получения списка доступных ингредиентов.</a:t>
            </a:r>
          </a:p>
          <a:p>
            <a:endParaRPr lang="ru-RU" sz="800" dirty="0" smtClean="0"/>
          </a:p>
          <a:p>
            <a:r>
              <a:rPr lang="ru-RU" sz="900" b="1" dirty="0" smtClean="0"/>
              <a:t>Система </a:t>
            </a:r>
            <a:r>
              <a:rPr lang="ru-RU" sz="900" b="1" dirty="0"/>
              <a:t>управления продуктами (</a:t>
            </a:r>
            <a:r>
              <a:rPr lang="ru-RU" sz="900" b="1" dirty="0" err="1"/>
              <a:t>Inventory</a:t>
            </a:r>
            <a:r>
              <a:rPr lang="ru-RU" sz="900" b="1" dirty="0"/>
              <a:t> </a:t>
            </a:r>
            <a:r>
              <a:rPr lang="ru-RU" sz="900" b="1" dirty="0" err="1"/>
              <a:t>Management</a:t>
            </a:r>
            <a:r>
              <a:rPr lang="ru-RU" sz="900" b="1" dirty="0"/>
              <a:t>)</a:t>
            </a:r>
          </a:p>
          <a:p>
            <a:pPr lvl="1"/>
            <a:r>
              <a:rPr lang="ru-RU" sz="800" dirty="0"/>
              <a:t>Описание: Внешняя система, которая отвечает за хранение данных об ингредиентах, их количестве и сроках годности.</a:t>
            </a:r>
          </a:p>
          <a:p>
            <a:pPr lvl="1"/>
            <a:r>
              <a:rPr lang="ru-RU" sz="800" dirty="0"/>
              <a:t>Функции:</a:t>
            </a:r>
          </a:p>
          <a:p>
            <a:pPr lvl="2"/>
            <a:r>
              <a:rPr lang="ru-RU" sz="800" dirty="0"/>
              <a:t>Возвращает список актуальных ингредиентов.</a:t>
            </a:r>
          </a:p>
          <a:p>
            <a:pPr lvl="2"/>
            <a:r>
              <a:rPr lang="ru-RU" sz="800" dirty="0"/>
              <a:t>Отправляет уведомления об изменениях.</a:t>
            </a:r>
          </a:p>
          <a:p>
            <a:endParaRPr lang="ru-RU" sz="800" dirty="0" smtClean="0"/>
          </a:p>
          <a:p>
            <a:r>
              <a:rPr lang="ru-RU" sz="900" b="1" dirty="0" smtClean="0"/>
              <a:t>Система </a:t>
            </a:r>
            <a:r>
              <a:rPr lang="ru-RU" sz="900" b="1" dirty="0"/>
              <a:t>управления меню (</a:t>
            </a:r>
            <a:r>
              <a:rPr lang="ru-RU" sz="900" b="1" dirty="0" err="1"/>
              <a:t>Menu</a:t>
            </a:r>
            <a:r>
              <a:rPr lang="ru-RU" sz="900" b="1" dirty="0"/>
              <a:t> </a:t>
            </a:r>
            <a:r>
              <a:rPr lang="ru-RU" sz="900" b="1" dirty="0" err="1"/>
              <a:t>Management</a:t>
            </a:r>
            <a:r>
              <a:rPr lang="ru-RU" sz="900" b="1" dirty="0"/>
              <a:t>)</a:t>
            </a:r>
          </a:p>
          <a:p>
            <a:pPr lvl="1"/>
            <a:r>
              <a:rPr lang="ru-RU" sz="800" dirty="0"/>
              <a:t>Описание: Сервис, который отвечает за отображение актуального меню на клиентских устройствах (приложения, терминалы и сайты).</a:t>
            </a:r>
          </a:p>
          <a:p>
            <a:endParaRPr lang="ru-RU" sz="800" dirty="0" smtClean="0"/>
          </a:p>
          <a:p>
            <a:r>
              <a:rPr lang="ru-RU" sz="900" b="1" dirty="0" smtClean="0"/>
              <a:t>Брокер </a:t>
            </a:r>
            <a:r>
              <a:rPr lang="ru-RU" sz="900" b="1" dirty="0"/>
              <a:t>сообщений</a:t>
            </a:r>
          </a:p>
          <a:p>
            <a:pPr lvl="1"/>
            <a:r>
              <a:rPr lang="ru-RU" sz="800" dirty="0"/>
              <a:t>Описание: Используется для подписочной модели обновления ингредиентов.</a:t>
            </a:r>
          </a:p>
          <a:p>
            <a:endParaRPr lang="ru-RU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731999752"/>
              </p:ext>
            </p:extLst>
          </p:nvPr>
        </p:nvGraphicFramePr>
        <p:xfrm>
          <a:off x="577850" y="1426624"/>
          <a:ext cx="7969250" cy="3377064"/>
        </p:xfrm>
        <a:graphic>
          <a:graphicData uri="http://schemas.openxmlformats.org/drawingml/2006/table">
            <a:tbl>
              <a:tblPr>
                <a:noFill/>
                <a:tableStyleId>{CB2F8372-964E-468B-9A21-B973D238F34A}</a:tableStyleId>
              </a:tblPr>
              <a:tblGrid>
                <a:gridCol w="5387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Комплексный подход к внедрению продукта:</a:t>
                      </a: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Автоматизация процессов, интеграция с существующими системами и использование современных технологий (API, </a:t>
                      </a:r>
                      <a:r>
                        <a:rPr lang="ru-RU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Apache</a:t>
                      </a:r>
                      <a:r>
                        <a:rPr lang="ru-RU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05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Kafka</a:t>
                      </a:r>
                      <a:r>
                        <a:rPr lang="ru-RU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).</a:t>
                      </a: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Четкая структура этапов проекта: сбор требований → проектирование → разработка → тестирование → внедрение.</a:t>
                      </a:r>
                      <a:endParaRPr lang="ru-RU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Стандарты безопасности: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Основной стандарт: ISO/IEC 27001 для информационной безопасности.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Дополнительно: NIST для анализа рисков и управления угрозами.</a:t>
                      </a: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Архитектура системы: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Расширения для ключевых модулей (заказы, безопасность, склад, логистика, персонал, новые блюда, производство).</a:t>
                      </a:r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ru-RU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Акцент на гибкость, масштабируемость, производительность, безопасность и удобство использования.</a:t>
                      </a:r>
                      <a:endParaRPr lang="ru-RU" sz="105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4</a:t>
                      </a:r>
                      <a:r>
                        <a:rPr lang="ru-RU" sz="1600" b="1" i="0" u="none" strike="noStrike" cap="none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Нефункциональные требования (НФТ):</a:t>
                      </a: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Учтены: производительность, безопасность, масштабируемость, доступность, удобство использования.</a:t>
                      </a:r>
                    </a:p>
                    <a:p>
                      <a:pPr marL="1714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05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Контрольные меры согласованы со стандартом ISO/IEC 27001 .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00550" y="980635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Что удалось достичь:</a:t>
            </a:r>
            <a:endParaRPr lang="ru-RU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507</Words>
  <Application>Microsoft Office PowerPoint</Application>
  <PresentationFormat>Экран (16:9)</PresentationFormat>
  <Paragraphs>109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Roboto Medium</vt:lpstr>
      <vt:lpstr>Arial</vt:lpstr>
      <vt:lpstr>Roboto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Внедрения автоматизации при добавлении новых продуктов в сети закусочных "Замысловатость"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Гугнинский Павел Сергеевич</dc:creator>
  <cp:lastModifiedBy>Гугнинский Павел Сергеевич</cp:lastModifiedBy>
  <cp:revision>9</cp:revision>
  <dcterms:modified xsi:type="dcterms:W3CDTF">2025-03-26T20:26:44Z</dcterms:modified>
</cp:coreProperties>
</file>